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8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55" autoAdjust="0"/>
    <p:restoredTop sz="94753"/>
  </p:normalViewPr>
  <p:slideViewPr>
    <p:cSldViewPr snapToGrid="0">
      <p:cViewPr varScale="1">
        <p:scale>
          <a:sx n="106" d="100"/>
          <a:sy n="106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20274-2AFB-184B-90D8-087972C068F8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3BE79-01ED-3347-BDD1-9C84294A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5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8EBC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187AB4F-6530-BD70-170A-DD8FAA8564F0}"/>
              </a:ext>
            </a:extLst>
          </p:cNvPr>
          <p:cNvSpPr/>
          <p:nvPr userDrawn="1"/>
        </p:nvSpPr>
        <p:spPr>
          <a:xfrm>
            <a:off x="1" y="6334998"/>
            <a:ext cx="12192000" cy="523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54F2D7D8-6264-24F1-CB80-0A0D13B2D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091" y="6452062"/>
            <a:ext cx="1147535" cy="3134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9DE5CB2-4CAB-B8D2-1A07-B77E6248B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7626"/>
          <a:stretch/>
        </p:blipFill>
        <p:spPr>
          <a:xfrm>
            <a:off x="0" y="0"/>
            <a:ext cx="2744555" cy="6334998"/>
          </a:xfrm>
          <a:prstGeom prst="rect">
            <a:avLst/>
          </a:prstGeom>
        </p:spPr>
      </p:pic>
      <p:pic>
        <p:nvPicPr>
          <p:cNvPr id="10" name="Picture 9" descr="A close-up of a logo&#10;&#10;Description automatically generated">
            <a:extLst>
              <a:ext uri="{FF2B5EF4-FFF2-40B4-BE49-F238E27FC236}">
                <a16:creationId xmlns:a16="http://schemas.microsoft.com/office/drawing/2014/main" id="{61D06B3F-9535-3862-3457-C94F08129B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362" y="6440324"/>
            <a:ext cx="957903" cy="2937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5840662-EA34-8A4D-DE8B-648CC0CF7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653" y="0"/>
            <a:ext cx="5489111" cy="6858000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9A3C1517-59FA-D23F-8609-9798591239E0}"/>
              </a:ext>
            </a:extLst>
          </p:cNvPr>
          <p:cNvSpPr txBox="1">
            <a:spLocks/>
          </p:cNvSpPr>
          <p:nvPr userDrawn="1"/>
        </p:nvSpPr>
        <p:spPr>
          <a:xfrm>
            <a:off x="204735" y="6440324"/>
            <a:ext cx="1821316" cy="3369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>
                    <a:tint val="82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1200" dirty="0">
                <a:solidFill>
                  <a:srgbClr val="00346B"/>
                </a:solidFill>
              </a:rPr>
              <a:t>Submission Deadline:</a:t>
            </a:r>
          </a:p>
          <a:p>
            <a:r>
              <a:rPr lang="en-ZA" sz="1200" dirty="0">
                <a:solidFill>
                  <a:srgbClr val="00346B"/>
                </a:solidFill>
              </a:rPr>
              <a:t>18 July 2025 </a:t>
            </a:r>
            <a:endParaRPr lang="en-ZA" sz="1200" dirty="0"/>
          </a:p>
        </p:txBody>
      </p:sp>
    </p:spTree>
    <p:extLst>
      <p:ext uri="{BB962C8B-B14F-4D97-AF65-F5344CB8AC3E}">
        <p14:creationId xmlns:p14="http://schemas.microsoft.com/office/powerpoint/2010/main" val="357544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D0BB-05D4-0CD4-318C-FFDA42164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CFDB08-A06C-54B0-36FD-89D3093A0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8895C-979F-CE1C-8998-0D821B9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FF913-92A0-4A1E-0922-9274DC3DC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1734D-FAFD-575A-22F4-B39D3E2A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56199DBA-5F66-3CD3-1A65-B83CFF6DB6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8" name="Picture 7" descr="Design Education Forum of Southern Africa">
            <a:extLst>
              <a:ext uri="{FF2B5EF4-FFF2-40B4-BE49-F238E27FC236}">
                <a16:creationId xmlns:a16="http://schemas.microsoft.com/office/drawing/2014/main" id="{577DD11B-B18E-48A5-594F-BD648DEAAD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5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A6C433-C1DF-036F-A629-3301D55F9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2533AC-A5BF-9668-F934-6FF029539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167E2-1B0F-4999-8EAE-92F7E130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F3EEB-B447-7A7A-0188-10986B32A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8BD9C-4E6E-84F0-7D9A-4DB04763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5E84C7BA-70AD-0FAC-7D04-9C0C47083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8" name="Picture 7" descr="Design Education Forum of Southern Africa">
            <a:extLst>
              <a:ext uri="{FF2B5EF4-FFF2-40B4-BE49-F238E27FC236}">
                <a16:creationId xmlns:a16="http://schemas.microsoft.com/office/drawing/2014/main" id="{51FFE315-26DC-8A71-085F-49235ED337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07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BB566-A6B3-12E9-A1A0-4B6B80045F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Complete your personal information below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E13F8-4E59-88BA-B152-09289D57B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9D81E-8642-97A2-C587-A3471259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7D1A3-BAF7-1A70-FAD8-DA20E72A1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2FF4B-1292-C3F2-D68B-33E312C1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CB656B-CC3E-44DA-51EC-A5B1B732F5A4}"/>
              </a:ext>
            </a:extLst>
          </p:cNvPr>
          <p:cNvSpPr txBox="1"/>
          <p:nvPr userDrawn="1"/>
        </p:nvSpPr>
        <p:spPr>
          <a:xfrm>
            <a:off x="7656163" y="-3409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225F362F-5031-CE4A-450C-F6869776F6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16" name="Picture 15" descr="Design Education Forum of Southern Africa">
            <a:extLst>
              <a:ext uri="{FF2B5EF4-FFF2-40B4-BE49-F238E27FC236}">
                <a16:creationId xmlns:a16="http://schemas.microsoft.com/office/drawing/2014/main" id="{0DD3E139-5811-16B8-AF01-85D6C86C1B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82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9765B-2E0F-A530-ABB0-C9724FE00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ACEFD-893E-D459-67A0-652D143C5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C8539-B5A5-C9E8-0109-2F78D2D26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406A0-3D84-2693-714F-AA0B9516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F22FF-679E-66B3-0DFC-FA5D6AA2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0B8B657C-6B39-6995-E75A-3D0661C3F5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8" name="Picture 7" descr="Design Education Forum of Southern Africa">
            <a:extLst>
              <a:ext uri="{FF2B5EF4-FFF2-40B4-BE49-F238E27FC236}">
                <a16:creationId xmlns:a16="http://schemas.microsoft.com/office/drawing/2014/main" id="{F4AF4405-F87A-ED33-96CD-B716D0CC88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C5416-B4A8-C06F-12AB-D224BD052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43F10-D225-E56B-4EC5-EE06F85B7B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7584B3-E218-0C74-BED9-8BA31992A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75D63-AB35-C994-4368-F8AB3BA8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FEE4A-F739-27CF-8CD3-1B6C51748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85D928-D65B-79AB-58E8-88D205C7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Picture 7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8F873C72-4550-7F46-EB59-3507355AEE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9" name="Picture 8" descr="Design Education Forum of Southern Africa">
            <a:extLst>
              <a:ext uri="{FF2B5EF4-FFF2-40B4-BE49-F238E27FC236}">
                <a16:creationId xmlns:a16="http://schemas.microsoft.com/office/drawing/2014/main" id="{1662AD35-056F-8988-F12C-ED1D0B3F71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1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B7F1-4D22-DD96-A07D-8D7F58B08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4B560-575A-7854-9029-F42E527BB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B1A2BD-13E5-61E8-7CA7-D8E735A21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8FF9CC-7B87-DE09-4363-0341D7B5C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489BAE-9D69-3568-B5D9-C59813338C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1D364C-9A81-E1A2-4BB5-195CAAD6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BA73F-3B4F-D736-9D6F-011090B00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B7FD1-B197-82C4-6442-C034DB94E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10" name="Picture 9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0D62B7EB-7E5B-2366-C8EA-52C773B705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11" name="Picture 10" descr="Design Education Forum of Southern Africa">
            <a:extLst>
              <a:ext uri="{FF2B5EF4-FFF2-40B4-BE49-F238E27FC236}">
                <a16:creationId xmlns:a16="http://schemas.microsoft.com/office/drawing/2014/main" id="{28AB58EB-A3CB-96EB-5455-3F9C9CFB7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80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69D1-E1E0-8441-194A-8AA4BA4F6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8D0E3C-6C9E-E9A0-03F3-BB0CE0188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B43CA2-D608-3E09-DCBE-F2D4331E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2E892-4955-5DE5-BD61-147A897F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6" name="Picture 5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8697EBD0-5429-2E1A-D6AC-B8CD54F7D5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7" name="Picture 6" descr="Design Education Forum of Southern Africa">
            <a:extLst>
              <a:ext uri="{FF2B5EF4-FFF2-40B4-BE49-F238E27FC236}">
                <a16:creationId xmlns:a16="http://schemas.microsoft.com/office/drawing/2014/main" id="{734D234B-6DAB-43A3-87C8-216BE183E9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3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DE5F5C-3298-FDDA-E9A7-0F425FDA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75EA9B-A95C-D9A8-458E-AB01F6040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80F8F-C1D5-0889-67D1-B53CD2406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5" name="Picture 4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9C5EA581-346C-6F88-7596-F61419173F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6" name="Picture 5" descr="Design Education Forum of Southern Africa">
            <a:extLst>
              <a:ext uri="{FF2B5EF4-FFF2-40B4-BE49-F238E27FC236}">
                <a16:creationId xmlns:a16="http://schemas.microsoft.com/office/drawing/2014/main" id="{B5F0FF4E-AFA1-68AD-2F5A-B52390DC89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18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4E5CD-196F-42C4-8B48-4DFB5300C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F329A-FC56-BA27-C69A-BECC34FFC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CCC0D-5D86-B9AD-FEAC-6EE34E0B4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D07757-9B2B-DAE6-38A1-DBEDFDB1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53B85-5BDE-263C-99D8-EC0E40D11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4E5E4-A126-FE00-7D18-CEEA66E9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Picture 7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C94D93AF-36BE-96B5-EE19-FCB9160071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9" name="Picture 8" descr="Design Education Forum of Southern Africa">
            <a:extLst>
              <a:ext uri="{FF2B5EF4-FFF2-40B4-BE49-F238E27FC236}">
                <a16:creationId xmlns:a16="http://schemas.microsoft.com/office/drawing/2014/main" id="{7C7AC487-6695-B089-2020-62C052E4376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89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A0812-09DE-B243-ECFF-3089FDF9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A1ABC7-58A9-6E67-9874-9DE41DB23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5BE4A-E564-0BBB-A7CA-B420DCBE4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E9D78-0C12-03A0-C5E8-90E8D10D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D17-EA90-4B1E-B6B2-D89B3B60B2CC}" type="datetimeFigureOut">
              <a:rPr lang="en-ZA" smtClean="0"/>
              <a:t>2025/06/03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CC504-22FA-16E7-94BE-2852F79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5BF77-D384-648E-506E-73C41ADB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Picture 7" descr="A white letter on blue and black background&#10;&#10;Description automatically generated">
            <a:extLst>
              <a:ext uri="{FF2B5EF4-FFF2-40B4-BE49-F238E27FC236}">
                <a16:creationId xmlns:a16="http://schemas.microsoft.com/office/drawing/2014/main" id="{82D26BF8-1509-B4B1-1201-36A8B31AC0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30188"/>
            <a:ext cx="576263" cy="576263"/>
          </a:xfrm>
          <a:prstGeom prst="rect">
            <a:avLst/>
          </a:prstGeom>
        </p:spPr>
      </p:pic>
      <p:pic>
        <p:nvPicPr>
          <p:cNvPr id="9" name="Picture 8" descr="Design Education Forum of Southern Africa">
            <a:extLst>
              <a:ext uri="{FF2B5EF4-FFF2-40B4-BE49-F238E27FC236}">
                <a16:creationId xmlns:a16="http://schemas.microsoft.com/office/drawing/2014/main" id="{9381E045-0CEF-B412-98F3-F9378D3F0A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36551" r="29640" b="38074"/>
          <a:stretch/>
        </p:blipFill>
        <p:spPr>
          <a:xfrm>
            <a:off x="261937" y="246063"/>
            <a:ext cx="934641" cy="54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4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5388CB-6B0F-BFFD-309A-413CBF3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433EA-16CE-C86F-F146-DA5497D90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9B67D-B830-62AE-9D09-05E805995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27D17-EA90-4B1E-B6B2-D89B3B60B2CC}" type="datetimeFigureOut">
              <a:rPr lang="en-ZA" smtClean="0"/>
              <a:t>2025/06/03</a:t>
            </a:fld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76405-198A-3D67-01A9-3C5EB9DE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70A69-7824-A7D3-B997-FDCDD72C6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C7706-C85E-457A-87B3-90C6259C21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7156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fsa.co.za/competition-submit?_ga=2.98743130.597965678.1748971897-820492337.1708612041&amp;_gl=1*1bth6u2*_ga*ODIwNDkyMzM3LjE3MDg2MTIwNDE.*_ga_47099MKYT8*czE3NDg5NzE4OTckbzYyJGcxJHQxNzQ4OTcxOTEzJGo0NCRsMCRoMA..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529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70073-057B-6D49-F1F0-3824BD3FD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76880-D64E-3D0E-F379-E99BADE3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71"/>
            <a:ext cx="10515600" cy="1325563"/>
          </a:xfrm>
        </p:spPr>
        <p:txBody>
          <a:bodyPr/>
          <a:lstStyle/>
          <a:p>
            <a:r>
              <a:rPr lang="en-GB" dirty="0"/>
              <a:t>Young professionals briefly answer the below questions in 2 or 3 sentences or less.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CAC32-1793-6560-3275-6C44419F9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4"/>
            <a:ext cx="10515600" cy="4351338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  <a:p>
            <a:r>
              <a:rPr lang="en-GB" dirty="0"/>
              <a:t>How does the design challenge conventions and inspire new thinking, whilst presenting a unique perspective?	</a:t>
            </a:r>
          </a:p>
          <a:p>
            <a:r>
              <a:rPr lang="en-GB" dirty="0"/>
              <a:t>How does the design introduce a visionary, forward-thinking or speculative approach to design?	</a:t>
            </a:r>
          </a:p>
          <a:p>
            <a:r>
              <a:rPr lang="en-GB" dirty="0"/>
              <a:t>How does the design incorporate technological innovation?	</a:t>
            </a:r>
          </a:p>
          <a:p>
            <a:r>
              <a:rPr lang="en-GB" dirty="0"/>
              <a:t>How is the design refined, feasible, and market-ready while showing proof of material knowledge?	</a:t>
            </a:r>
          </a:p>
          <a:p>
            <a:r>
              <a:rPr lang="en-GB" dirty="0"/>
              <a:t>How does the design address environmental, social, or economic sustainability issues and principles?	</a:t>
            </a:r>
          </a:p>
          <a:p>
            <a:r>
              <a:rPr lang="en-GB" dirty="0"/>
              <a:t>How does the design reflect and respect South African cultural heritage?	</a:t>
            </a:r>
          </a:p>
          <a:p>
            <a:r>
              <a:rPr lang="en-GB" dirty="0"/>
              <a:t>How does the design demonstrate ethical awareness in terms of inclusivity?	</a:t>
            </a:r>
          </a:p>
          <a:p>
            <a:r>
              <a:rPr lang="en-GB" dirty="0"/>
              <a:t>How is the design empathetic and human-centred? 	</a:t>
            </a:r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29024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AA-8003-CAF9-029C-445AA323D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ECB98-9582-FA56-9FC7-628D61405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6360E-9649-7F79-E15E-76C6D5B4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4400" dirty="0"/>
              <a:t>Submission Details:</a:t>
            </a:r>
            <a:endParaRPr lang="en-ZA" sz="4400" dirty="0"/>
          </a:p>
          <a:p>
            <a:pPr marL="0" lvl="0" indent="0">
              <a:buNone/>
            </a:pPr>
            <a:r>
              <a:rPr lang="en-GB" dirty="0"/>
              <a:t>The online submission portal can be accessed </a:t>
            </a:r>
            <a:r>
              <a:rPr lang="en-GB" b="1" dirty="0">
                <a:hlinkClick r:id="rId2"/>
              </a:rPr>
              <a:t>here</a:t>
            </a:r>
            <a:r>
              <a:rPr lang="en-GB" dirty="0"/>
              <a:t>, and entries must include:</a:t>
            </a:r>
            <a:endParaRPr lang="en-ZA" dirty="0"/>
          </a:p>
          <a:p>
            <a:pPr lvl="0"/>
            <a:r>
              <a:rPr lang="en-GB" dirty="0"/>
              <a:t>Full Name and Surname</a:t>
            </a:r>
            <a:endParaRPr lang="en-ZA" dirty="0"/>
          </a:p>
          <a:p>
            <a:pPr lvl="0"/>
            <a:r>
              <a:rPr lang="en-GB" dirty="0"/>
              <a:t>High School or University Name (for student categories)</a:t>
            </a:r>
            <a:endParaRPr lang="en-ZA" dirty="0"/>
          </a:p>
          <a:p>
            <a:pPr lvl="0"/>
            <a:r>
              <a:rPr lang="en-GB" dirty="0"/>
              <a:t>Contact Number</a:t>
            </a:r>
            <a:endParaRPr lang="en-ZA" dirty="0"/>
          </a:p>
          <a:p>
            <a:pPr lvl="0"/>
            <a:r>
              <a:rPr lang="en-GB" dirty="0"/>
              <a:t>Email Address</a:t>
            </a:r>
          </a:p>
          <a:p>
            <a:pPr marL="0" lv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GB" sz="1800" b="1" dirty="0">
                <a:solidFill>
                  <a:srgbClr val="FF0000"/>
                </a:solidFill>
              </a:rPr>
              <a:t>NB: This personal information must be populated on the online submission portal ONLY. To maintain anonymity during the judging process, do not include personal information in your PowerPoint document for submission.</a:t>
            </a:r>
          </a:p>
          <a:p>
            <a:pPr marL="0" indent="0">
              <a:buNone/>
            </a:pPr>
            <a:endParaRPr lang="en-GB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1800" b="1" i="1" dirty="0"/>
              <a:t>Delete this slide before you submit your entry online.</a:t>
            </a:r>
          </a:p>
        </p:txBody>
      </p:sp>
    </p:spTree>
    <p:extLst>
      <p:ext uri="{BB962C8B-B14F-4D97-AF65-F5344CB8AC3E}">
        <p14:creationId xmlns:p14="http://schemas.microsoft.com/office/powerpoint/2010/main" val="137955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47C35-ADA5-D415-2B23-3EBC443ED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6299"/>
            <a:ext cx="10515600" cy="1325563"/>
          </a:xfrm>
        </p:spPr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Highlight</a:t>
            </a:r>
            <a:r>
              <a:rPr lang="en-GB" dirty="0"/>
              <a:t> the category that relates the best to your work: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985FD-336A-3314-D8CE-F9162099A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>
              <a:buNone/>
            </a:pPr>
            <a:endParaRPr lang="en-ZA" dirty="0">
              <a:effectLst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ct val="50000"/>
              <a:tabLst>
                <a:tab pos="914400" algn="l"/>
              </a:tabLst>
            </a:pPr>
            <a:r>
              <a:rPr lang="en-ZA" sz="2800" dirty="0"/>
              <a:t>Fashion, Textiles, and Jewellery Design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ct val="50000"/>
              <a:tabLst>
                <a:tab pos="914400" algn="l"/>
              </a:tabLst>
            </a:pPr>
            <a:r>
              <a:rPr lang="en-ZA" sz="2800" dirty="0"/>
              <a:t>Communication and Graphic Design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ct val="50000"/>
              <a:tabLst>
                <a:tab pos="914400" algn="l"/>
              </a:tabLst>
            </a:pPr>
            <a:r>
              <a:rPr lang="en-ZA" sz="2800" dirty="0"/>
              <a:t>Architecture and Interior Design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ct val="50000"/>
              <a:tabLst>
                <a:tab pos="914400" algn="l"/>
              </a:tabLst>
            </a:pPr>
            <a:r>
              <a:rPr lang="en-ZA" sz="2800" dirty="0"/>
              <a:t>Product and Industrial Design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ct val="50000"/>
              <a:tabLst>
                <a:tab pos="914400" algn="l"/>
              </a:tabLst>
            </a:pPr>
            <a:r>
              <a:rPr lang="en-ZA" sz="2800" dirty="0"/>
              <a:t>Digital, Web, and Multimedia Design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0418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B99B-0F02-E5B1-B914-8CA5CBE8D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426"/>
            <a:ext cx="10515600" cy="1325563"/>
          </a:xfrm>
        </p:spPr>
        <p:txBody>
          <a:bodyPr/>
          <a:lstStyle/>
          <a:p>
            <a:r>
              <a:rPr lang="en-GB" dirty="0"/>
              <a:t>Place your 200 to 500 word synopsis below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C42B5-0371-9C4F-C7E3-58F5860AA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4989"/>
            <a:ext cx="10515600" cy="4351338"/>
          </a:xfrm>
        </p:spPr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9659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A6A28-9C21-6CA4-FACA-02A8770AF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F13C-E117-E8F3-0ED9-0F3DDC8A7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7641"/>
            <a:ext cx="10515600" cy="1325563"/>
          </a:xfrm>
        </p:spPr>
        <p:txBody>
          <a:bodyPr/>
          <a:lstStyle/>
          <a:p>
            <a:r>
              <a:rPr lang="en-GB" dirty="0"/>
              <a:t>Place 1 to 3 images of your design OR video below </a:t>
            </a:r>
            <a:endParaRPr lang="en-Z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5E9EB9-A4F0-6307-D4BA-9AF40FAFE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78" y="5468116"/>
            <a:ext cx="10919667" cy="1232577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B2B5954F-C948-1D3E-E1D3-3C28B7F19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93204"/>
            <a:ext cx="9006376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add a high-resolution picture: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Open your PowerPoint template.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 to the slide where you want to add the image.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Click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&gt;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Pictures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&gt;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Device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Choose your high-resolution image and click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Resize or move the image as needed—use the corner handles to keep it proportional.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best quality, avoid stretching the image beyond its original resolution.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add a video: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 to the slide where the video should appear.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Click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&gt;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&gt;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Device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Select your high-resolution video file and click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Resize or reposition the video frame as needed.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the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Playback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tab to set options like autoplay or looping.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Tip: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Always save your final PowerPoint as a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.pptx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file to preserve media quality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GB" sz="1200" dirty="0"/>
              <a:t>You may add as many slides for this step as you require.  Please refer to the submission guidelines document for further instructions. </a:t>
            </a:r>
          </a:p>
          <a:p>
            <a:r>
              <a:rPr lang="en-GB" sz="1200" dirty="0">
                <a:solidFill>
                  <a:srgbClr val="FF0000"/>
                </a:solidFill>
              </a:rPr>
              <a:t>*Delete these instructions when you are done</a:t>
            </a:r>
            <a:endParaRPr lang="en-ZA" sz="1200" dirty="0">
              <a:solidFill>
                <a:srgbClr val="FF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32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3556-B5C4-22CE-46C7-B0AC4246F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57878-9211-E698-48A1-1CF1E8762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9476"/>
            <a:ext cx="10515600" cy="519446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b="1" dirty="0"/>
              <a:t>Design Competition Entry Declaration</a:t>
            </a:r>
            <a:endParaRPr lang="en-GB" dirty="0"/>
          </a:p>
          <a:p>
            <a:pPr>
              <a:buNone/>
            </a:pPr>
            <a:r>
              <a:rPr lang="en-GB" dirty="0"/>
              <a:t>I, the undersigned, hereby declare that the work submitted by me for the What if? Design: 2025 Competition is my own original creation. I affirm that: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design has not been copied, plagiarised, or substantially derived from any other individual, source, or existing work. Neither is the design currently submitted for another competition.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 understand that any false declaration may result in disqualification from the competition and/or forfeiture of any awards or recognition.</a:t>
            </a:r>
          </a:p>
          <a:p>
            <a:pPr>
              <a:buNone/>
            </a:pPr>
            <a:r>
              <a:rPr lang="en-GB" b="1" dirty="0"/>
              <a:t>Entrant's Full Name:</a:t>
            </a:r>
            <a:r>
              <a:rPr lang="en-GB" dirty="0"/>
              <a:t> __________________________</a:t>
            </a:r>
          </a:p>
          <a:p>
            <a:pPr>
              <a:buNone/>
            </a:pPr>
            <a:r>
              <a:rPr lang="en-GB" b="1" dirty="0"/>
              <a:t>Signature:</a:t>
            </a:r>
            <a:r>
              <a:rPr lang="en-GB" dirty="0"/>
              <a:t> ____________________________________</a:t>
            </a:r>
          </a:p>
          <a:p>
            <a:pPr marL="0" indent="0">
              <a:buNone/>
            </a:pPr>
            <a:r>
              <a:rPr lang="en-GB" b="1" dirty="0"/>
              <a:t>Date:</a:t>
            </a:r>
            <a:r>
              <a:rPr lang="en-GB" dirty="0"/>
              <a:t> _________________________________________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1440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44F13-6F31-3FCD-7A5C-577CEA3A1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233B9-0241-2FB5-BD64-C066629F3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Only complete one of three relevant slides below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3090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3CE07-0DB5-509D-0C7A-10462E7ED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79A-29E6-982C-3EEF-DF228E5E8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026"/>
            <a:ext cx="10515600" cy="1325563"/>
          </a:xfrm>
        </p:spPr>
        <p:txBody>
          <a:bodyPr/>
          <a:lstStyle/>
          <a:p>
            <a:r>
              <a:rPr lang="en-GB" dirty="0"/>
              <a:t>High School students briefly answer the below questions in 2 or 3 sentences or less.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72E2B-ED9D-BD03-6135-8F0D52AD9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How does your design show evidence of experimentation or newness?</a:t>
            </a:r>
          </a:p>
          <a:p>
            <a:r>
              <a:rPr lang="en-ZA" dirty="0"/>
              <a:t>How does your design show evidence of a speculative approach to design?</a:t>
            </a:r>
          </a:p>
          <a:p>
            <a:r>
              <a:rPr lang="en-ZA" dirty="0"/>
              <a:t>How does your design show an understanding of technological innovation?</a:t>
            </a:r>
          </a:p>
          <a:p>
            <a:r>
              <a:rPr lang="en-ZA" dirty="0"/>
              <a:t>How </a:t>
            </a:r>
            <a:r>
              <a:rPr lang="en-GB" dirty="0"/>
              <a:t> does the design show awareness of an environmental, social, or economic sustainability issue?</a:t>
            </a:r>
          </a:p>
          <a:p>
            <a:r>
              <a:rPr lang="en-GB" dirty="0"/>
              <a:t>How does the design reflect South African cultural heritage?</a:t>
            </a:r>
          </a:p>
          <a:p>
            <a:endParaRPr lang="en-ZA" dirty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36010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92BD1-92CC-76AF-1900-AD850EA1D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65506-3E33-E64D-F69F-2CEAD9905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5974"/>
            <a:ext cx="10515600" cy="1325563"/>
          </a:xfrm>
        </p:spPr>
        <p:txBody>
          <a:bodyPr/>
          <a:lstStyle/>
          <a:p>
            <a:r>
              <a:rPr lang="en-GB" dirty="0"/>
              <a:t>Tertiary students briefly answer the below questions in 2 or 3 sentences or less.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565DA-6C18-BAD6-8549-183C5B2F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How does the design demonstrate a new perspective?	</a:t>
            </a:r>
          </a:p>
          <a:p>
            <a:r>
              <a:rPr lang="en-GB" dirty="0"/>
              <a:t>How does the design demonstrate an understanding of a speculative approach to design?	</a:t>
            </a:r>
          </a:p>
          <a:p>
            <a:r>
              <a:rPr lang="en-GB" dirty="0"/>
              <a:t>How does the design incorporate technological innovation whilst considering feasibility?	</a:t>
            </a:r>
          </a:p>
          <a:p>
            <a:r>
              <a:rPr lang="en-GB" dirty="0"/>
              <a:t>How does the design sketch, model and/or prototype demonstrate an understanding of aesthetics, material use, and the people and industry it is being designed for?	</a:t>
            </a:r>
          </a:p>
          <a:p>
            <a:r>
              <a:rPr lang="en-GB" dirty="0"/>
              <a:t>How does the design demonstrate an understanding of an environmental, social, or economic sustainability issue?	</a:t>
            </a:r>
          </a:p>
          <a:p>
            <a:r>
              <a:rPr lang="en-GB" dirty="0"/>
              <a:t>How does the design reflect South African cultural heritage?	</a:t>
            </a:r>
          </a:p>
          <a:p>
            <a:r>
              <a:rPr lang="en-GB" dirty="0"/>
              <a:t>How does the design demonstrate ethical awareness in terms of inclusivity?	</a:t>
            </a:r>
          </a:p>
          <a:p>
            <a:r>
              <a:rPr lang="en-GB" dirty="0"/>
              <a:t>How is the design empathetic and human-centred? 	</a:t>
            </a:r>
          </a:p>
          <a:p>
            <a:endParaRPr lang="en-GB" dirty="0"/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13755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760</Words>
  <Application>Microsoft Macintosh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PowerPoint Presentation</vt:lpstr>
      <vt:lpstr> </vt:lpstr>
      <vt:lpstr>Highlight the category that relates the best to your work: </vt:lpstr>
      <vt:lpstr>Place your 200 to 500 word synopsis below</vt:lpstr>
      <vt:lpstr>Place 1 to 3 images of your design OR video below </vt:lpstr>
      <vt:lpstr>PowerPoint Presentation</vt:lpstr>
      <vt:lpstr>Only complete one of three relevant slides below</vt:lpstr>
      <vt:lpstr>High School students briefly answer the below questions in 2 or 3 sentences or less. </vt:lpstr>
      <vt:lpstr>Tertiary students briefly answer the below questions in 2 or 3 sentences or less. </vt:lpstr>
      <vt:lpstr>Young professionals briefly answer the below questions in 2 or 3 sentences or less.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Terese Potgieter (STADIO - Centurion)</dc:creator>
  <cp:lastModifiedBy>KIMBERLY ADWOA BEDIAKO</cp:lastModifiedBy>
  <cp:revision>8</cp:revision>
  <dcterms:created xsi:type="dcterms:W3CDTF">2025-04-04T07:19:11Z</dcterms:created>
  <dcterms:modified xsi:type="dcterms:W3CDTF">2025-06-03T18:25:17Z</dcterms:modified>
</cp:coreProperties>
</file>